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Barlow Semi-Bold" charset="1" panose="00000700000000000000"/>
      <p:regular r:id="rId37"/>
    </p:embeddedFont>
    <p:embeddedFont>
      <p:font typeface="Poppins" charset="1" panose="00000500000000000000"/>
      <p:regular r:id="rId38"/>
    </p:embeddedFont>
    <p:embeddedFont>
      <p:font typeface="Barlow Bold" charset="1" panose="00000800000000000000"/>
      <p:regular r:id="rId39"/>
    </p:embeddedFont>
    <p:embeddedFont>
      <p:font typeface="Barlow Ultra-Bold" charset="1" panose="00000900000000000000"/>
      <p:regular r:id="rId40"/>
    </p:embeddedFont>
    <p:embeddedFont>
      <p:font typeface="Poppins Bold" charset="1" panose="00000800000000000000"/>
      <p:regular r:id="rId41"/>
    </p:embeddedFont>
    <p:embeddedFont>
      <p:font typeface="Barlow Heavy" charset="1" panose="00000A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00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288751">
            <a:off x="6736197" y="2787258"/>
            <a:ext cx="9351839" cy="2039065"/>
            <a:chOff x="0" y="0"/>
            <a:chExt cx="2795831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5831" cy="609600"/>
            </a:xfrm>
            <a:custGeom>
              <a:avLst/>
              <a:gdLst/>
              <a:ahLst/>
              <a:cxnLst/>
              <a:rect r="r" b="b" t="t" l="l"/>
              <a:pathLst>
                <a:path h="609600" w="2795831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>
                <a:alpha val="4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613939" y="-269298"/>
            <a:ext cx="18049165" cy="13536873"/>
            <a:chOff x="0" y="0"/>
            <a:chExt cx="812800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4288751">
            <a:off x="6610700" y="2717673"/>
            <a:ext cx="8519102" cy="1857496"/>
            <a:chOff x="0" y="0"/>
            <a:chExt cx="2795831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95831" cy="609600"/>
            </a:xfrm>
            <a:custGeom>
              <a:avLst/>
              <a:gdLst/>
              <a:ahLst/>
              <a:cxnLst/>
              <a:rect r="r" b="b" t="t" l="l"/>
              <a:pathLst>
                <a:path h="609600" w="2795831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8569794">
            <a:off x="5763559" y="9082360"/>
            <a:ext cx="8519102" cy="1857496"/>
            <a:chOff x="0" y="0"/>
            <a:chExt cx="2795831" cy="609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95831" cy="609600"/>
            </a:xfrm>
            <a:custGeom>
              <a:avLst/>
              <a:gdLst/>
              <a:ahLst/>
              <a:cxnLst/>
              <a:rect r="r" b="b" t="t" l="l"/>
              <a:pathLst>
                <a:path h="609600" w="2795831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-335103" y="3797266"/>
            <a:ext cx="11205353" cy="225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b="true" sz="4937" spc="335">
                <a:solidFill>
                  <a:srgbClr val="487BA2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PUBLICZNA  PREZENTACJA WYNIKÓW AUTOEWALUACJI “SZKOŁA PROMUJĄCA ZDROWIE”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90700" y="6895186"/>
            <a:ext cx="7169385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Szkoła Podstawowa nr 199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im. Juliana Tuwima w Łodzi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978447" y="2784588"/>
            <a:ext cx="3063579" cy="3912902"/>
          </a:xfrm>
          <a:custGeom>
            <a:avLst/>
            <a:gdLst/>
            <a:ahLst/>
            <a:cxnLst/>
            <a:rect r="r" b="b" t="t" l="l"/>
            <a:pathLst>
              <a:path h="3912902" w="3063579">
                <a:moveTo>
                  <a:pt x="0" y="0"/>
                </a:moveTo>
                <a:lnTo>
                  <a:pt x="3063579" y="0"/>
                </a:lnTo>
                <a:lnTo>
                  <a:pt x="3063579" y="3912902"/>
                </a:lnTo>
                <a:lnTo>
                  <a:pt x="0" y="391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51" t="-23078" r="-12811" b="-23432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03109" y="1297368"/>
            <a:ext cx="965718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TRZECI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03727" y="5114925"/>
            <a:ext cx="500879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WYMIARY: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90561" y="2851002"/>
            <a:ext cx="1092223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Szkoła realizuje edukację zdrowotną uczniów, nauczycieli i pracowników niepedagogicznych oraz dąży do poprawy jej skuteczności.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19106" y="5853592"/>
            <a:ext cx="11885588" cy="252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Realizacja edukacji zdrowotnej zgodnie z podstawą programową kształcenia ogólnego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Aktywny udział uczniów w procesie edukacji zdrowotnej, współpraca z rodzicami i społecznością lokalną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Działania dla poprawy jakości i skuteczności edukacji zdrowotnej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Edukacja zdrowotna nauczycieli i pracowników niepedagogicznych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902771"/>
            <a:ext cx="128472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TRZECI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671442" y="2679545"/>
          <a:ext cx="15104734" cy="6867525"/>
        </p:xfrm>
        <a:graphic>
          <a:graphicData uri="http://schemas.openxmlformats.org/drawingml/2006/table">
            <a:tbl>
              <a:tblPr/>
              <a:tblGrid>
                <a:gridCol w="7552367"/>
                <a:gridCol w="7552367"/>
              </a:tblGrid>
              <a:tr h="10248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Wymiary i wskaźniki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Realizacja edukacji zdrowotnej zgodnie z podstawą programową kształcenia ogólnego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Aktywny udział uczniów w procesie edukacji zdrowotnej, współpraca z rodzicami i społecznością lokalną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Działania dla poprawy jakości i skuteczności edukacji zdrowotnej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Edukacja zdrowotna nauczycieli i pracowników niepedagogicznych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Średnia liczba punktów dla standardu pierwszego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7250" y="2146514"/>
            <a:ext cx="1318020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PODSUMOWANIE WYNIKÓW W STANDARDZIE TRZECIM</a:t>
            </a:r>
          </a:p>
        </p:txBody>
      </p:sp>
      <p:grpSp>
        <p:nvGrpSpPr>
          <p:cNvPr name="Group 3" id="3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7355" cy="3588206"/>
            </a:xfrm>
            <a:custGeom>
              <a:avLst/>
              <a:gdLst/>
              <a:ahLst/>
              <a:cxnLst/>
              <a:rect r="r" b="b" t="t" l="l"/>
              <a:pathLst>
                <a:path h="3588206" w="1197355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2422361"/>
            </a:xfrm>
            <a:custGeom>
              <a:avLst/>
              <a:gdLst/>
              <a:ahLst/>
              <a:cxnLst/>
              <a:rect r="r" b="b" t="t" l="l"/>
              <a:pathLst>
                <a:path h="2422361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07086" y="4938683"/>
            <a:ext cx="4595842" cy="4595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9517" y="5131114"/>
            <a:ext cx="4210980" cy="42109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993121" y="1666875"/>
            <a:ext cx="4595842" cy="4595842"/>
            <a:chOff x="0" y="0"/>
            <a:chExt cx="6127789" cy="612778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6127789" cy="612778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17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56575" y="256575"/>
              <a:ext cx="5614639" cy="561463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3688652" y="2142384"/>
            <a:ext cx="3204779" cy="3616111"/>
          </a:xfrm>
          <a:custGeom>
            <a:avLst/>
            <a:gdLst/>
            <a:ahLst/>
            <a:cxnLst/>
            <a:rect r="r" b="b" t="t" l="l"/>
            <a:pathLst>
              <a:path h="3616111" w="3204779">
                <a:moveTo>
                  <a:pt x="0" y="0"/>
                </a:moveTo>
                <a:lnTo>
                  <a:pt x="3204779" y="0"/>
                </a:lnTo>
                <a:lnTo>
                  <a:pt x="3204779" y="3616112"/>
                </a:lnTo>
                <a:lnTo>
                  <a:pt x="0" y="3616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106920" y="5962650"/>
            <a:ext cx="2796384" cy="2743952"/>
          </a:xfrm>
          <a:custGeom>
            <a:avLst/>
            <a:gdLst/>
            <a:ahLst/>
            <a:cxnLst/>
            <a:rect r="r" b="b" t="t" l="l"/>
            <a:pathLst>
              <a:path h="2743952" w="2796384">
                <a:moveTo>
                  <a:pt x="0" y="0"/>
                </a:moveTo>
                <a:lnTo>
                  <a:pt x="2796384" y="0"/>
                </a:lnTo>
                <a:lnTo>
                  <a:pt x="2796384" y="2743952"/>
                </a:lnTo>
                <a:lnTo>
                  <a:pt x="0" y="2743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7250" y="4753087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w standardzie pierwszym: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7250" y="5581650"/>
            <a:ext cx="96660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3,8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7250" y="6657975"/>
            <a:ext cx="640967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7250" y="7717367"/>
            <a:ext cx="117615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Ograniczony wpływ uczniów na wybór tematów zdrowotnych.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03109" y="1297368"/>
            <a:ext cx="965718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CZWARTY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03727" y="5114925"/>
            <a:ext cx="500879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WYMIARY: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90561" y="2851002"/>
            <a:ext cx="1092223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Warunki oraz organizacja nauki i pracy sprzyjają zdrowiu i dobremu samopoczuciu uczniów, nauczycieli i innych pracowników szkoły oraz współpracy z rodzicami.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19106" y="5853592"/>
            <a:ext cx="11885588" cy="2939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Wybrane pomieszczenia i wyposażenie szkoły, organizacja pracy w szkole oraz działania na rzecz ochrony środowiska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Czystość w szkole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Organizacja przerw międzylekcyjnych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Wychowanie fizyczne oraz aktywność fizyczna członków społeczności szkolnej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Żywienie w szkole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902771"/>
            <a:ext cx="128472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CZWARTY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671442" y="2679545"/>
          <a:ext cx="15104734" cy="7343775"/>
        </p:xfrm>
        <a:graphic>
          <a:graphicData uri="http://schemas.openxmlformats.org/drawingml/2006/table">
            <a:tbl>
              <a:tblPr/>
              <a:tblGrid>
                <a:gridCol w="7552367"/>
                <a:gridCol w="7552367"/>
              </a:tblGrid>
              <a:tr h="10244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Wymiary i wskaźniki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1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Wybrane pomieszczenia i wyposażenie szkoły, organizacja pracy w szkole oraz działania na rzecz ochrony środowiska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4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Czystość w szkole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4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Organizacja przerw międzylekcyjnych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1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Wychowanie fizyczne oraz aktywność fizyczna członków społeczności szkolnej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Żywienie w szkole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Średnia liczba punktów dla standardu pierwszego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7250" y="2146514"/>
            <a:ext cx="1318020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PODSUMOWANIE WYNIKÓW W STANDARDZIE CZWARTYM</a:t>
            </a:r>
          </a:p>
        </p:txBody>
      </p:sp>
      <p:grpSp>
        <p:nvGrpSpPr>
          <p:cNvPr name="Group 3" id="3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7355" cy="3588206"/>
            </a:xfrm>
            <a:custGeom>
              <a:avLst/>
              <a:gdLst/>
              <a:ahLst/>
              <a:cxnLst/>
              <a:rect r="r" b="b" t="t" l="l"/>
              <a:pathLst>
                <a:path h="3588206" w="1197355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2422361"/>
            </a:xfrm>
            <a:custGeom>
              <a:avLst/>
              <a:gdLst/>
              <a:ahLst/>
              <a:cxnLst/>
              <a:rect r="r" b="b" t="t" l="l"/>
              <a:pathLst>
                <a:path h="2422361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07086" y="4938683"/>
            <a:ext cx="4595842" cy="4595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9517" y="5131114"/>
            <a:ext cx="4210980" cy="42109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993121" y="1666875"/>
            <a:ext cx="4595842" cy="4595842"/>
            <a:chOff x="0" y="0"/>
            <a:chExt cx="6127789" cy="612778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6127789" cy="612778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17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56575" y="256575"/>
              <a:ext cx="5614639" cy="561463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3743595" y="2495662"/>
            <a:ext cx="3094892" cy="2514600"/>
          </a:xfrm>
          <a:custGeom>
            <a:avLst/>
            <a:gdLst/>
            <a:ahLst/>
            <a:cxnLst/>
            <a:rect r="r" b="b" t="t" l="l"/>
            <a:pathLst>
              <a:path h="2514600" w="3094892">
                <a:moveTo>
                  <a:pt x="0" y="0"/>
                </a:moveTo>
                <a:lnTo>
                  <a:pt x="3094893" y="0"/>
                </a:lnTo>
                <a:lnTo>
                  <a:pt x="3094893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221892" y="6510867"/>
            <a:ext cx="2766229" cy="1981312"/>
          </a:xfrm>
          <a:custGeom>
            <a:avLst/>
            <a:gdLst/>
            <a:ahLst/>
            <a:cxnLst/>
            <a:rect r="r" b="b" t="t" l="l"/>
            <a:pathLst>
              <a:path h="1981312" w="2766229">
                <a:moveTo>
                  <a:pt x="0" y="0"/>
                </a:moveTo>
                <a:lnTo>
                  <a:pt x="2766229" y="0"/>
                </a:lnTo>
                <a:lnTo>
                  <a:pt x="2766229" y="1981311"/>
                </a:lnTo>
                <a:lnTo>
                  <a:pt x="0" y="1981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7250" y="4753087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w standardzie pierwszym: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7250" y="5581650"/>
            <a:ext cx="96660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3,4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7250" y="6657975"/>
            <a:ext cx="640967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7250" y="7717367"/>
            <a:ext cx="117615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Potrzeba kształtowania u uczniów nawyku dbania o wspólną przestrzeń.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39604" y="1593702"/>
            <a:ext cx="1162568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OCENA EFEKTÓW DZIAŁAŃ</a:t>
            </a:r>
          </a:p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DOBRE SAMOPOCZUCIE W SZKOLE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03727" y="4400550"/>
            <a:ext cx="1176156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Najważniejsze lub najczęściej powtarzające się czynniki wpływające na samopoczucie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552450"/>
            <a:ext cx="128472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DOBRE SAMOPOCZUCIE W SZKOLE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591633" y="1836221"/>
          <a:ext cx="15104734" cy="8167446"/>
        </p:xfrm>
        <a:graphic>
          <a:graphicData uri="http://schemas.openxmlformats.org/drawingml/2006/table">
            <a:tbl>
              <a:tblPr/>
              <a:tblGrid>
                <a:gridCol w="3776183"/>
                <a:gridCol w="3776183"/>
                <a:gridCol w="3776183"/>
                <a:gridCol w="3776183"/>
              </a:tblGrid>
              <a:tr h="10239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Badana grupa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Dobrze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Źle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7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Uczniowie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Możliwość spotkania z przyjaciółmi/kolegami/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koleżankami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Ciekawe lekcje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Mili nauczyciele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Fajna atmosfera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Przerwy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Zbyt duża liść sprawdzianów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Mało interesujące lekcje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Niektórzy nauczyciele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Zachowanie klasy/ innych uczniów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Hałas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Zmęczenie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7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Nauczyciele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Przyjazna atmosfera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Współpraca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z innymi nauczycielami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Organizacja pracy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Pomoc Dyrekcji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Docenienie przez uczniów i rodziców 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Kompetentni pracownicy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Hałas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Sytuacje problemowe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 rodzicami uczniów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Częste zmiany sal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Nadmierny stres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Relacje wśród nauczycieli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902771"/>
            <a:ext cx="128472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DOBRE SAMOPOCZUCIE W SZKOLE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671442" y="2679545"/>
          <a:ext cx="15104734" cy="6515100"/>
        </p:xfrm>
        <a:graphic>
          <a:graphicData uri="http://schemas.openxmlformats.org/drawingml/2006/table">
            <a:tbl>
              <a:tblPr/>
              <a:tblGrid>
                <a:gridCol w="3776183"/>
                <a:gridCol w="3776183"/>
                <a:gridCol w="3776183"/>
                <a:gridCol w="3776183"/>
              </a:tblGrid>
              <a:tr h="10251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Badana grupa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Dobrze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Źle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9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Rodzice uczniów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Przyjazna, życzliwa atmosfera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Empatia wychowawcy, Bardzo dobra współpraca z wychowawcą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Pomocni i kulturalni nauczyciele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Czystość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Atmosfera w szkole nie jest zbyt przyjazna dla uczniów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 rodziców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Pracownicy niepedagogiczni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Przyjazna atmosfera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Wsparcie ze strony Dyrekcji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Propracownicze podejście Dyrekcji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Sprawna komunikacja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7250" y="2146514"/>
            <a:ext cx="1318020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PODSUMOWANIE WYNIKÓW  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DOBRE SAMOPOCZUCIE W SZKOLE</a:t>
            </a:r>
          </a:p>
        </p:txBody>
      </p:sp>
      <p:grpSp>
        <p:nvGrpSpPr>
          <p:cNvPr name="Group 3" id="3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7355" cy="3588206"/>
            </a:xfrm>
            <a:custGeom>
              <a:avLst/>
              <a:gdLst/>
              <a:ahLst/>
              <a:cxnLst/>
              <a:rect r="r" b="b" t="t" l="l"/>
              <a:pathLst>
                <a:path h="3588206" w="1197355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2422361"/>
            </a:xfrm>
            <a:custGeom>
              <a:avLst/>
              <a:gdLst/>
              <a:ahLst/>
              <a:cxnLst/>
              <a:rect r="r" b="b" t="t" l="l"/>
              <a:pathLst>
                <a:path h="2422361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07086" y="4938683"/>
            <a:ext cx="4595842" cy="4595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9517" y="5131114"/>
            <a:ext cx="4210980" cy="42109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993121" y="1666875"/>
            <a:ext cx="4595842" cy="4595842"/>
            <a:chOff x="0" y="0"/>
            <a:chExt cx="6127789" cy="612778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6127789" cy="612778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17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56575" y="256575"/>
              <a:ext cx="5614639" cy="561463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3231148" y="1995022"/>
            <a:ext cx="4119788" cy="3939547"/>
          </a:xfrm>
          <a:custGeom>
            <a:avLst/>
            <a:gdLst/>
            <a:ahLst/>
            <a:cxnLst/>
            <a:rect r="r" b="b" t="t" l="l"/>
            <a:pathLst>
              <a:path h="3939547" w="4119788">
                <a:moveTo>
                  <a:pt x="0" y="0"/>
                </a:moveTo>
                <a:lnTo>
                  <a:pt x="4119787" y="0"/>
                </a:lnTo>
                <a:lnTo>
                  <a:pt x="4119787" y="3939547"/>
                </a:lnTo>
                <a:lnTo>
                  <a:pt x="0" y="3939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175597" y="5962650"/>
            <a:ext cx="2858820" cy="2887697"/>
          </a:xfrm>
          <a:custGeom>
            <a:avLst/>
            <a:gdLst/>
            <a:ahLst/>
            <a:cxnLst/>
            <a:rect r="r" b="b" t="t" l="l"/>
            <a:pathLst>
              <a:path h="2887697" w="2858820">
                <a:moveTo>
                  <a:pt x="0" y="0"/>
                </a:moveTo>
                <a:lnTo>
                  <a:pt x="2858820" y="0"/>
                </a:lnTo>
                <a:lnTo>
                  <a:pt x="2858820" y="2887697"/>
                </a:lnTo>
                <a:lnTo>
                  <a:pt x="0" y="288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7250" y="4753087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dla wszystkich badanych grup: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7250" y="5581650"/>
            <a:ext cx="96660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3,7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7250" y="6657975"/>
            <a:ext cx="640967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7250" y="7717367"/>
            <a:ext cx="11761562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Nadmierne przeciążenia uczniów obowiązkami szkolnymi. Uczniowie wskazują na zbyt dużą liczbę sprawdzianów i kartkówek, co wpływa negatywnie na ich samopoczucie, poziom stresu oraz podejście do nauki.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33918" y="1479331"/>
            <a:ext cx="11376721" cy="8532541"/>
            <a:chOff x="0" y="0"/>
            <a:chExt cx="81280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28128" y="9310800"/>
            <a:ext cx="12320774" cy="8532541"/>
            <a:chOff x="0" y="0"/>
            <a:chExt cx="880247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0247" cy="609600"/>
            </a:xfrm>
            <a:custGeom>
              <a:avLst/>
              <a:gdLst/>
              <a:ahLst/>
              <a:cxnLst/>
              <a:rect r="r" b="b" t="t" l="l"/>
              <a:pathLst>
                <a:path h="609600" w="880247">
                  <a:moveTo>
                    <a:pt x="203200" y="0"/>
                  </a:moveTo>
                  <a:lnTo>
                    <a:pt x="880247" y="0"/>
                  </a:lnTo>
                  <a:lnTo>
                    <a:pt x="67704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677047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070552" y="-6327082"/>
            <a:ext cx="5115151" cy="7672726"/>
            <a:chOff x="0" y="0"/>
            <a:chExt cx="406400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609600"/>
            </a:xfrm>
            <a:custGeom>
              <a:avLst/>
              <a:gdLst/>
              <a:ahLst/>
              <a:cxnLst/>
              <a:rect r="r" b="b" t="t" l="l"/>
              <a:pathLst>
                <a:path h="609600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328409" y="-6644026"/>
            <a:ext cx="10230302" cy="7672726"/>
            <a:chOff x="0" y="0"/>
            <a:chExt cx="812800" cy="609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9296823"/>
            <a:ext cx="1492922" cy="364513"/>
          </a:xfrm>
          <a:custGeom>
            <a:avLst/>
            <a:gdLst/>
            <a:ahLst/>
            <a:cxnLst/>
            <a:rect r="r" b="b" t="t" l="l"/>
            <a:pathLst>
              <a:path h="364513" w="1492922">
                <a:moveTo>
                  <a:pt x="0" y="0"/>
                </a:moveTo>
                <a:lnTo>
                  <a:pt x="1492922" y="0"/>
                </a:lnTo>
                <a:lnTo>
                  <a:pt x="1492922" y="364513"/>
                </a:lnTo>
                <a:lnTo>
                  <a:pt x="0" y="364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3766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1236598" y="2490404"/>
            <a:ext cx="6197812" cy="619781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1499311" y="2651188"/>
            <a:ext cx="5759989" cy="5876246"/>
          </a:xfrm>
          <a:custGeom>
            <a:avLst/>
            <a:gdLst/>
            <a:ahLst/>
            <a:cxnLst/>
            <a:rect r="r" b="b" t="t" l="l"/>
            <a:pathLst>
              <a:path h="5876246" w="5759989">
                <a:moveTo>
                  <a:pt x="0" y="0"/>
                </a:moveTo>
                <a:lnTo>
                  <a:pt x="5759989" y="0"/>
                </a:lnTo>
                <a:lnTo>
                  <a:pt x="5759989" y="5876245"/>
                </a:lnTo>
                <a:lnTo>
                  <a:pt x="0" y="5876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87867" y="1783535"/>
            <a:ext cx="13504632" cy="706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599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STANDARDY SZKOŁY PRMOUJĄCEJ ZDROWIE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1884" y="2865299"/>
            <a:ext cx="10074653" cy="599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Koncepcja pracy szkoły, jej struktura i organizacja sprzyjają uczestnictwu społeczności szkolnej w realizacji działań w zakresie promocji zdrowia oraz skuteczności i długofalowości tych działań. </a:t>
            </a:r>
          </a:p>
          <a:p>
            <a:pPr algn="just">
              <a:lnSpc>
                <a:spcPts val="3219"/>
              </a:lnSpc>
            </a:pPr>
          </a:p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Klimat społeczny szkoły sprzyja zdrowiu i dobremu samopoczuciu uczniów, nauczycieli i innych pracowników szkoły oraz rodziców uczniów. </a:t>
            </a:r>
          </a:p>
          <a:p>
            <a:pPr algn="just">
              <a:lnSpc>
                <a:spcPts val="3219"/>
              </a:lnSpc>
            </a:pPr>
          </a:p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Szkoła realizuje edukację zdrowotną uczniów, nauczycieli i pracowników niepedagogicznych oraz dąży do poprawy jej skuteczności. </a:t>
            </a:r>
          </a:p>
          <a:p>
            <a:pPr algn="just">
              <a:lnSpc>
                <a:spcPts val="3219"/>
              </a:lnSpc>
            </a:pPr>
          </a:p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Warunki oraz organizacja nauki i pracy sprzyjają zdrowiu i dobremu samopoczuciu uczniów, nauczycieli i innych pracowników szkoły oraz współpracy z rodzicami.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552450"/>
            <a:ext cx="12847259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PODEJMOWANIE DZIAŁAŃ DLA UMACNIANIA ZDROWIA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591633" y="2400300"/>
          <a:ext cx="15104734" cy="7841335"/>
        </p:xfrm>
        <a:graphic>
          <a:graphicData uri="http://schemas.openxmlformats.org/drawingml/2006/table">
            <a:tbl>
              <a:tblPr/>
              <a:tblGrid>
                <a:gridCol w="3776183"/>
                <a:gridCol w="3776183"/>
                <a:gridCol w="3776183"/>
                <a:gridCol w="3776183"/>
              </a:tblGrid>
              <a:tr h="10241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Badana grupa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Najczęściej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Najrzadziej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7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Uczniowie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Staram się być aktywna/ny fizycznie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Dbam o higienę osobistą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Staram się w ciągu dnia znajdować czas na odpoczynek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Ograniczam czas spędzony przy komputerze, tablecie, smartfonie, na oglądaniu TV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Proszę kogoś o pomoc jak mam jakieś kłopoty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Zwracam uwagę na to jak się odżywiam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44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Nauczyciele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Zwracam uwagę na to, jak się odżywiam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Zwracam uwagę na utrzymywanie dobrych relacji z bliskimi osobami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Staram się być aktywa/ny fizycznie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Wyeliminowałam/łem jakieś zachowanie ryzykowne dla zdrowia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Znajduję czas na relaks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Zwracam uwagę na systematyczne wykonywanie samobadania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552450"/>
            <a:ext cx="12847259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PODEJMOWANIE DZIAŁAŃ DLA UMACNIANIA ZDROWIA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591633" y="2949883"/>
          <a:ext cx="15104734" cy="5286375"/>
        </p:xfrm>
        <a:graphic>
          <a:graphicData uri="http://schemas.openxmlformats.org/drawingml/2006/table">
            <a:tbl>
              <a:tblPr/>
              <a:tblGrid>
                <a:gridCol w="3776183"/>
                <a:gridCol w="3776183"/>
                <a:gridCol w="3776183"/>
                <a:gridCol w="3776183"/>
              </a:tblGrid>
              <a:tr h="102657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Badana grupa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Najczęściej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Najrzadziej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80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Pracownicy niepedagogiczni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Zwracam uwagę na to, jak się odżywiam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Zwracam uwagę na utrzymywanie dobrych relacji z bliskimi osobami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Staram się być aktywa/ny fizycznie</a:t>
                      </a:r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Rozwijam swoje umiejętności radzenia sobie ze stresem, napięciami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Znajduję czas na odpoczynek 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Staram się szukać pozytywów zarówno w sobie jaki i w innych ludziach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7250" y="1773461"/>
            <a:ext cx="14373230" cy="276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PODSUMOWANIE WYNIKÓW  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PODEJMOWANIE DZIAŁAŃ DLA UMACNIANIA ZDROWIA</a:t>
            </a:r>
          </a:p>
        </p:txBody>
      </p:sp>
      <p:grpSp>
        <p:nvGrpSpPr>
          <p:cNvPr name="Group 3" id="3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7355" cy="3588206"/>
            </a:xfrm>
            <a:custGeom>
              <a:avLst/>
              <a:gdLst/>
              <a:ahLst/>
              <a:cxnLst/>
              <a:rect r="r" b="b" t="t" l="l"/>
              <a:pathLst>
                <a:path h="3588206" w="1197355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2422361"/>
            </a:xfrm>
            <a:custGeom>
              <a:avLst/>
              <a:gdLst/>
              <a:ahLst/>
              <a:cxnLst/>
              <a:rect r="r" b="b" t="t" l="l"/>
              <a:pathLst>
                <a:path h="2422361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07086" y="4938683"/>
            <a:ext cx="4595842" cy="4595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9517" y="5131114"/>
            <a:ext cx="4210980" cy="42109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993121" y="1666875"/>
            <a:ext cx="4595842" cy="4595842"/>
            <a:chOff x="0" y="0"/>
            <a:chExt cx="6127789" cy="612778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6127789" cy="612778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17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56575" y="256575"/>
              <a:ext cx="5614639" cy="561463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3674846" y="2582226"/>
            <a:ext cx="3111267" cy="2765139"/>
          </a:xfrm>
          <a:custGeom>
            <a:avLst/>
            <a:gdLst/>
            <a:ahLst/>
            <a:cxnLst/>
            <a:rect r="r" b="b" t="t" l="l"/>
            <a:pathLst>
              <a:path h="2765139" w="3111267">
                <a:moveTo>
                  <a:pt x="0" y="0"/>
                </a:moveTo>
                <a:lnTo>
                  <a:pt x="3111268" y="0"/>
                </a:lnTo>
                <a:lnTo>
                  <a:pt x="3111268" y="2765139"/>
                </a:lnTo>
                <a:lnTo>
                  <a:pt x="0" y="2765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834641" y="5962650"/>
            <a:ext cx="3045870" cy="3115979"/>
          </a:xfrm>
          <a:custGeom>
            <a:avLst/>
            <a:gdLst/>
            <a:ahLst/>
            <a:cxnLst/>
            <a:rect r="r" b="b" t="t" l="l"/>
            <a:pathLst>
              <a:path h="3115979" w="3045870">
                <a:moveTo>
                  <a:pt x="0" y="0"/>
                </a:moveTo>
                <a:lnTo>
                  <a:pt x="3045870" y="0"/>
                </a:lnTo>
                <a:lnTo>
                  <a:pt x="3045870" y="3115979"/>
                </a:lnTo>
                <a:lnTo>
                  <a:pt x="0" y="3115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7250" y="4753087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dla wszystkich badanych grup: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7250" y="5581650"/>
            <a:ext cx="96660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7250" y="6657975"/>
            <a:ext cx="640967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7250" y="7717367"/>
            <a:ext cx="11761562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Uczniowie spędzają zbyt dużo czasu przed ekranami komputerów i telefonów, co ogranicza ich aktywność fizyczną i negatywnie wpływa na kondycję zdrowotną oraz relacje społeczne.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57250" y="1773461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66335" y="4011464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Ocena standardów i wybór problemów priorytetowych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4" id="14"/>
          <p:cNvGraphicFramePr>
            <a:graphicFrameLocks noGrp="true"/>
          </p:cNvGraphicFramePr>
          <p:nvPr/>
        </p:nvGraphicFramePr>
        <p:xfrm>
          <a:off x="1352400" y="1266218"/>
          <a:ext cx="15104734" cy="8320329"/>
        </p:xfrm>
        <a:graphic>
          <a:graphicData uri="http://schemas.openxmlformats.org/drawingml/2006/table">
            <a:tbl>
              <a:tblPr/>
              <a:tblGrid>
                <a:gridCol w="7384480"/>
                <a:gridCol w="1630055"/>
                <a:gridCol w="6090198"/>
              </a:tblGrid>
              <a:tr h="15692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Standard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Problem priorytetowy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18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Koncepcja pracy szkoły, jej struktura i organizacja sprzyjają uczestnictwu społeczności szkolnej w realizacji działań w zakresie promocji zdrowia oraz skuteczności i długofalowości tych działań.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Należy zadbać o przeprowadzenie wewnętrznego szkolenia z zakresu promocji zdrowia.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2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Klimat społeczny szkoły sprzyja zdrowiu i dobremu samopoczuciu uczniów, nauczycieli i innych pracowników szkoły oraz rodziców uczniów.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Potrzeba poprawy relacji rówieśniczych – więcej empatii i wzajemnego szacunku.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2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Szkoła realizuje edukację zdrowotną uczniów, nauczycieli i pracowników niepedagogicznych oraz dąży do poprawy jej skuteczności.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Ograniczony wpływ uczniów na wybór tematów zdrowotnych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2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Warunki oraz organizacja nauki i pracy sprzyjają zdrowiu i dobremu samopoczuciu uczniów, nauczycieli i innych pracowników szkoły oraz współpracy z rodzicami.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Potrzeba kształtowania u uczniów nawyku dbania o wspólną przestrzeń.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1009650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91081" y="2200275"/>
            <a:ext cx="1227439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Ocena efektów działań i wybór problemów priorytetowych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6515" y="5506558"/>
            <a:ext cx="1176156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dla 4 grup: 3,7</a:t>
            </a:r>
          </a:p>
          <a:p>
            <a:pPr algn="just">
              <a:lnSpc>
                <a:spcPts val="287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206515" y="4466339"/>
            <a:ext cx="1227439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Dobre samopoczucie w szkole: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6515" y="6825691"/>
            <a:ext cx="11761562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Nadmierne przeciążenia uczniów obowiązkami szkolnymi. Uczniowie wskazują na zbyt dużą liczbę sprawdzianów i kartkówek, co wpływa negatywnie na ich samopoczucie, poziom stresu oraz podejście do nauki.  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81173" y="1244783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30593" y="2336834"/>
            <a:ext cx="1227439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Ocena efektów działań i wybór problemów priorytetowych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6515" y="5411414"/>
            <a:ext cx="1176156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 odsetek odpowiedzi “tak” dla 3 grup: 4</a:t>
            </a:r>
          </a:p>
          <a:p>
            <a:pPr algn="just">
              <a:lnSpc>
                <a:spcPts val="287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206515" y="4254312"/>
            <a:ext cx="1227439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Podejmowanie działań dla wzmacniania zdrowia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6515" y="6524625"/>
            <a:ext cx="11761562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Wnioski dla dalszych działań: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uczniowie spędzają zbyt dużo czasu przed ekranami komputerów i telefonów, co ogranicza ich aktywność fizyczną i negatywnie wpływa na kondycję zdrowotną oraz relacje społeczne.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85480" y="864375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97274" y="2219766"/>
            <a:ext cx="512132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Podsumowanie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9920" y="3134166"/>
            <a:ext cx="15206516" cy="689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Jakie są korzyści z przeprowadzenia autoewaluacji?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Przeprowadzenie autoewaluacji pozwoliło nam przyjrzeć się działaniom szkoły w obszarze promocji zdrowia. Dzięki zaangażowaniu całej społeczności szkolnej – uczniów, nauczycieli, pracowników oraz rodziców – możliwe było zidentyfikowanie mocnych stron, jak również obszarów wymagających dalszej pracy.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Umożliwiła diagnozę realnych potrzeb uczniów i pracowników szkoły.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Pomogła określić konkretne problemy priorytetowe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które będą punktem wyjścia do planowania skutecznych działań.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Stworzyła podstawę do planowania długofalowych działań 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opartych na rzetelnej analizie i zgodnych z ideą Szkoły Promującej Zdrowie.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Autoewaluacja nie tylko pozwoliła ocenić dotychczasowe osiągnięcia, ale przede wszystkim zmotywowała nas do dalszego działania na rzecz wspólnego dobra – zdrowia i dobrostanu całej społeczności szkolnej. </a:t>
            </a:r>
          </a:p>
          <a:p>
            <a:pPr algn="just">
              <a:lnSpc>
                <a:spcPts val="2879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57250" y="816529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97274" y="2339383"/>
            <a:ext cx="512132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Podsumowanie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2208" y="4095750"/>
            <a:ext cx="13928272" cy="472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Jakie były trudności związane z przeprowadzeniem autoewaluacji?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Zaangażowanie uczestników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mimo starań, nie wszyscy członkowie społeczności szkolnej byli w równym stopniu zaangażowani w proces. 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Trudności organizacyjne i czasowe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przeprowadzenie ankiet, ich analiza oraz opracowanie wniosków wymagało dużego nakładu czasu, który musiał być godzony z bieżącymi obowiązkami dydaktycznymi i organizacyjnymi szkoły.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Rzetelność odpowiedzi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w niektórych przypadkach uczniowie traktowali ankiety jako formalność, co mogło wpływać na jakość uzyskanych danych i wymagało dodatkowej pracy przy interpretacji wyników. </a:t>
            </a:r>
          </a:p>
          <a:p>
            <a:pPr algn="just">
              <a:lnSpc>
                <a:spcPts val="2879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57250" y="1009650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45121" y="2363306"/>
            <a:ext cx="512132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Podsumowanie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7250" y="3874112"/>
            <a:ext cx="14608434" cy="58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Zalecenia/wskazówki do dalszych działań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Wzmocnienie widoczności idei Szkoły Promującej Zdrowie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placówce– regularne publikowanie informacji na stronie internetowej, w mediach społecznościowych i gazetkach szkolnych, promujących działania prozdrowotne.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Zwiększenie zaangażowania wszystkich nauczycieli i pracowników szkoły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planowanie i realizację działań z zakresu promocji zdrowia – m.in. poprzez szkolenia wewnętrzne oraz włączanie tematów zdrowotnych do różnych przedmiotów.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Rozwijanie programów wspierających dobrostan psychiczny uczniów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działania integrujące, wzmacnianie relacji rówieśniczych, edukacja w zakresie empatii, radzenia sobie ze stresem i emocjami. 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03109" y="1297368"/>
            <a:ext cx="965718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PIERWSZY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03727" y="5114925"/>
            <a:ext cx="500879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WYMIARY: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90561" y="2851002"/>
            <a:ext cx="1092223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Koncepcja pracy szkoły, jej struktura i organizacja sprzyjają uczestnictwu społeczności szkolnej w realizacji działań w zakresie promocji zdrowia oraz skuteczności i długofalowości tych działań.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19106" y="5853592"/>
            <a:ext cx="11885588" cy="252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Uwzględnienie promocji zdrowia w dokumentach oraz pracy i życiu szkoły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Struktura dla realizacji programu szkoły promującej zdrowie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Szkolenia, systematyczne informowanie i dostępność informacji na temat koncepcji szkoły promującej zdrowie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Planowanie i ewaluacja działań w zakresie promocji zdrowia oraz ich dokumentowanie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65655">
            <a:off x="17253164" y="-1600292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67607">
            <a:off x="14416857" y="-9507551"/>
            <a:ext cx="3949924" cy="17171291"/>
            <a:chOff x="0" y="0"/>
            <a:chExt cx="1040309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1774930">
            <a:off x="17205539" y="-1315317"/>
            <a:ext cx="3949924" cy="17171291"/>
            <a:chOff x="0" y="0"/>
            <a:chExt cx="1040309" cy="45224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74930">
            <a:off x="17755133" y="68846"/>
            <a:ext cx="3949924" cy="17171291"/>
            <a:chOff x="0" y="0"/>
            <a:chExt cx="1040309" cy="452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09403" y="1009650"/>
            <a:ext cx="143732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Bold"/>
                <a:ea typeface="Barlow Bold"/>
                <a:cs typeface="Barlow Bold"/>
                <a:sym typeface="Barlow Bold"/>
              </a:rPr>
              <a:t>RAPORT KOŃCOWY Z AUTOEWALUACJI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92968" y="2411153"/>
            <a:ext cx="512132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Podsumowanie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4063" y="3373178"/>
            <a:ext cx="15150441" cy="617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Zalecenia/wskazówki do dalszych działań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Ograniczenie przeciążenia uczniów obowiązkami szkolnymi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koordynacja terminów sprawdzianów, promowanie różnorodnych i mniej stresujących form sprawdzania wiedzy, wprowadzenie elementów edukacji o równowadze między nauką a odpoczynkiem.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Uatrakcyjnienie edukacji zdrowotnej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umożliwienie uczniom współdecydowania o tematach, organizowanie zajęć warsztatowych, spotkań z ekspertami oraz działań praktycznych (np. akcje, projekty, kampanie informacyjne).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Kształtowanie odpowiedzialności uczniów za wspólną przestrzeń szkolną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działania wychowawcze i praktyczne angażujące uczniów w dbanie o estetykę i porządek w szkole. </a:t>
            </a:r>
          </a:p>
          <a:p>
            <a:pPr algn="just">
              <a:lnSpc>
                <a:spcPts val="2879"/>
              </a:lnSpc>
            </a:pPr>
          </a:p>
          <a:p>
            <a:pPr algn="just"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Dostosowanie zajęć wychowania fizycznego do potrzeb uczniów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uwzględnienie ich zainteresowań i możliwości, promowanie aktywności niekonkurencyjnych oraz zachęcanie do codziennego ruchu. </a:t>
            </a:r>
          </a:p>
          <a:p>
            <a:pPr algn="just">
              <a:lnSpc>
                <a:spcPts val="2879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63089" y="236956"/>
            <a:ext cx="5795548" cy="579554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048184" y="422050"/>
            <a:ext cx="5425360" cy="542536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337320" y="711196"/>
            <a:ext cx="4930818" cy="4930799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814" t="-27254" r="-1940" b="-3567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242364" y="3462752"/>
            <a:ext cx="5795548" cy="579554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427458" y="3647846"/>
            <a:ext cx="5425360" cy="542536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4632863" y="3853261"/>
            <a:ext cx="5014550" cy="5014530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6518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204429" y="4497186"/>
            <a:ext cx="4054480" cy="405448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374193" y="4666950"/>
            <a:ext cx="3714952" cy="371495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6019707">
            <a:off x="4027622" y="5708586"/>
            <a:ext cx="3846740" cy="11669028"/>
            <a:chOff x="0" y="0"/>
            <a:chExt cx="1070113" cy="324617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70113" cy="3246170"/>
            </a:xfrm>
            <a:custGeom>
              <a:avLst/>
              <a:gdLst/>
              <a:ahLst/>
              <a:cxnLst/>
              <a:rect r="r" b="b" t="t" l="l"/>
              <a:pathLst>
                <a:path h="324617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3246170"/>
                  </a:lnTo>
                  <a:lnTo>
                    <a:pt x="0" y="324617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1070113" cy="3303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-3907940">
            <a:off x="-79032" y="7137254"/>
            <a:ext cx="3846740" cy="7822942"/>
            <a:chOff x="0" y="0"/>
            <a:chExt cx="1070113" cy="21762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1812374">
            <a:off x="-969495" y="-6567826"/>
            <a:ext cx="2943503" cy="12439749"/>
            <a:chOff x="0" y="0"/>
            <a:chExt cx="1070113" cy="452248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-6914998">
            <a:off x="42759" y="-3472980"/>
            <a:ext cx="2943503" cy="5986069"/>
            <a:chOff x="0" y="0"/>
            <a:chExt cx="1070113" cy="217624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372273" y="7737778"/>
            <a:ext cx="11659387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1B517B"/>
                </a:solidFill>
                <a:latin typeface="Poppins"/>
                <a:ea typeface="Poppins"/>
                <a:cs typeface="Poppins"/>
                <a:sym typeface="Poppins"/>
              </a:rPr>
              <a:t>Szkoła Podstawowa nr 199 im. Juliana Tuwima w Łodzi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1499766" y="4757567"/>
            <a:ext cx="3463807" cy="3533718"/>
          </a:xfrm>
          <a:custGeom>
            <a:avLst/>
            <a:gdLst/>
            <a:ahLst/>
            <a:cxnLst/>
            <a:rect r="r" b="b" t="t" l="l"/>
            <a:pathLst>
              <a:path h="3533718" w="3463807">
                <a:moveTo>
                  <a:pt x="0" y="0"/>
                </a:moveTo>
                <a:lnTo>
                  <a:pt x="3463806" y="0"/>
                </a:lnTo>
                <a:lnTo>
                  <a:pt x="3463806" y="3533718"/>
                </a:lnTo>
                <a:lnTo>
                  <a:pt x="0" y="3533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28700" y="2350918"/>
            <a:ext cx="10387309" cy="411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28"/>
              </a:lnSpc>
            </a:pPr>
            <a:r>
              <a:rPr lang="en-US" b="true" sz="13523">
                <a:solidFill>
                  <a:srgbClr val="1B517B"/>
                </a:solidFill>
                <a:latin typeface="Barlow Heavy"/>
                <a:ea typeface="Barlow Heavy"/>
                <a:cs typeface="Barlow Heavy"/>
                <a:sym typeface="Barlow Heavy"/>
              </a:rPr>
              <a:t>DZIĘKUJEMY ZA UWAGĘ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99220" y="6710878"/>
            <a:ext cx="10316789" cy="67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61"/>
              </a:lnSpc>
            </a:pPr>
            <a:r>
              <a:rPr lang="en-US" b="true" sz="4301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ZESPÓŁ DS. PROMOCJI ZDROWIA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902771"/>
            <a:ext cx="128472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PIERWSZY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671442" y="2679545"/>
          <a:ext cx="15104734" cy="6867525"/>
        </p:xfrm>
        <a:graphic>
          <a:graphicData uri="http://schemas.openxmlformats.org/drawingml/2006/table">
            <a:tbl>
              <a:tblPr/>
              <a:tblGrid>
                <a:gridCol w="7552367"/>
                <a:gridCol w="7552367"/>
              </a:tblGrid>
              <a:tr h="10248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Wymiary i wskaźniki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Uwzględnienie promocji zdrowia w dokumentach oraz pracy i życiu szkoły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Struktura dla realizacji programu szkoły promującej zdrowie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Szkolenia, systematyczne informowanie i dostępność informacji na temat koncepcji szkoły promującej zdrowie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Planowanie i ewaluacja działań w zakresie promocji zdrowia oraz ich dokumentowanie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Średnia liczba punktów dla standardu pierwszego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7250" y="2146514"/>
            <a:ext cx="1318020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PODSUMOWANIE WYNIKÓW W STANDARDZIE PIERWSZYM</a:t>
            </a:r>
          </a:p>
        </p:txBody>
      </p:sp>
      <p:grpSp>
        <p:nvGrpSpPr>
          <p:cNvPr name="Group 3" id="3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7355" cy="3588206"/>
            </a:xfrm>
            <a:custGeom>
              <a:avLst/>
              <a:gdLst/>
              <a:ahLst/>
              <a:cxnLst/>
              <a:rect r="r" b="b" t="t" l="l"/>
              <a:pathLst>
                <a:path h="3588206" w="1197355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2422361"/>
            </a:xfrm>
            <a:custGeom>
              <a:avLst/>
              <a:gdLst/>
              <a:ahLst/>
              <a:cxnLst/>
              <a:rect r="r" b="b" t="t" l="l"/>
              <a:pathLst>
                <a:path h="2422361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07086" y="4938683"/>
            <a:ext cx="4595842" cy="4595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9517" y="5131114"/>
            <a:ext cx="4210980" cy="42109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993121" y="1666875"/>
            <a:ext cx="4595842" cy="4595842"/>
            <a:chOff x="0" y="0"/>
            <a:chExt cx="6127789" cy="612778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6127789" cy="612778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17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56575" y="256575"/>
              <a:ext cx="5614639" cy="561463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3711970" y="2232722"/>
            <a:ext cx="3158144" cy="3523284"/>
          </a:xfrm>
          <a:custGeom>
            <a:avLst/>
            <a:gdLst/>
            <a:ahLst/>
            <a:cxnLst/>
            <a:rect r="r" b="b" t="t" l="l"/>
            <a:pathLst>
              <a:path h="3523284" w="3158144">
                <a:moveTo>
                  <a:pt x="0" y="0"/>
                </a:moveTo>
                <a:lnTo>
                  <a:pt x="3158143" y="0"/>
                </a:lnTo>
                <a:lnTo>
                  <a:pt x="3158143" y="3523284"/>
                </a:lnTo>
                <a:lnTo>
                  <a:pt x="0" y="3523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934277" y="6118490"/>
            <a:ext cx="3009883" cy="2494441"/>
          </a:xfrm>
          <a:custGeom>
            <a:avLst/>
            <a:gdLst/>
            <a:ahLst/>
            <a:cxnLst/>
            <a:rect r="r" b="b" t="t" l="l"/>
            <a:pathLst>
              <a:path h="2494441" w="3009883">
                <a:moveTo>
                  <a:pt x="0" y="0"/>
                </a:moveTo>
                <a:lnTo>
                  <a:pt x="3009883" y="0"/>
                </a:lnTo>
                <a:lnTo>
                  <a:pt x="3009883" y="2494440"/>
                </a:lnTo>
                <a:lnTo>
                  <a:pt x="0" y="249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7250" y="4753087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w standardzie pierwszym: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7250" y="5581650"/>
            <a:ext cx="96660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3,8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7250" y="6657975"/>
            <a:ext cx="640967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7250" y="7717367"/>
            <a:ext cx="1176156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Należy zadbać o przeprowadzenie wewnętrznego szkolenia z zakresu Szkoły Promującej Zdrowie i promocji zdrowia.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03109" y="1297368"/>
            <a:ext cx="965718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DRUGI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43894" y="4565502"/>
            <a:ext cx="500879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WYMIARY: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90561" y="2851002"/>
            <a:ext cx="1092223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Klimat społeczny szkoły sprzyja zdrowiu i dobremu samopoczuciu uczniów, nauczycieli i innych pracowników szkoły oraz rodziców uczniów.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19106" y="5853592"/>
            <a:ext cx="11885588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Stwarzanie uczniom możliwości uczestnictwa w życiu szkoły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i wsparcie ze strony nauczycieli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między uczniami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08882" y="7830982"/>
            <a:ext cx="11885588" cy="210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Stwarzanie nauczycielom możliwości uczestnictwa w życiu szkoły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i wsparcie ze strony dyrekcji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nauczycielami i pracownikami niepedagogicznymi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uczniami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rodzicami uczniów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92061" y="5440264"/>
            <a:ext cx="5008799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UCZNIOWIE: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92061" y="7421407"/>
            <a:ext cx="5008799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NAUCZYCIELE: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03109" y="1297368"/>
            <a:ext cx="965718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DRUGI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43894" y="4565502"/>
            <a:ext cx="500879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WYMIARY: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90561" y="2851002"/>
            <a:ext cx="1092223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Klimat społeczny szkoły sprzyja zdrowiu i dobremu samopoczuciu uczniów, nauczycieli i innych pracowników szkoły oraz rodziców uczniów.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08882" y="8639973"/>
            <a:ext cx="12922755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Stwarzanie rodzicom możliwości uczestnictwa w życiu szkoły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nauczycielami i dyrekcją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Postrzeganie przez rodziców sposobu, w jaki nauczyciele traktują ich dziecko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08882" y="5862482"/>
            <a:ext cx="11885588" cy="210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Stwarzanie pracownikom możliwości uczestnictwa w życiu szkoły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i wsparcie ze strony dyrekcji szkoły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nauczycielami </a:t>
            </a:r>
          </a:p>
          <a:p>
            <a:pPr algn="l" marL="518157" indent="-259078" lvl="1">
              <a:lnSpc>
                <a:spcPts val="3359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innymi pracownikami szkoły, którzy nie są nauczycielami</a:t>
            </a:r>
          </a:p>
          <a:p>
            <a:pPr algn="l" marL="518157" indent="-259078" lvl="1">
              <a:lnSpc>
                <a:spcPts val="3359"/>
              </a:lnSpc>
              <a:spcBef>
                <a:spcPct val="0"/>
              </a:spcBef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Relacje z uczniami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92061" y="5440264"/>
            <a:ext cx="5008799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PRACOWNICY NIEPEDAGOGICZNI: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92061" y="8220873"/>
            <a:ext cx="5008799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1B517B"/>
                </a:solidFill>
                <a:latin typeface="Poppins Bold"/>
                <a:ea typeface="Poppins Bold"/>
                <a:cs typeface="Poppins Bold"/>
                <a:sym typeface="Poppins Bold"/>
              </a:rPr>
              <a:t>RODZICE UCZNIÓW: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1037" y="902771"/>
            <a:ext cx="128472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STANDARD DRUGI</a:t>
            </a:r>
          </a:p>
        </p:txBody>
      </p:sp>
      <p:grpSp>
        <p:nvGrpSpPr>
          <p:cNvPr name="Group 3" id="3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671442" y="2679545"/>
          <a:ext cx="15104734" cy="6029325"/>
        </p:xfrm>
        <a:graphic>
          <a:graphicData uri="http://schemas.openxmlformats.org/drawingml/2006/table">
            <a:tbl>
              <a:tblPr/>
              <a:tblGrid>
                <a:gridCol w="7552367"/>
                <a:gridCol w="7552367"/>
              </a:tblGrid>
              <a:tr h="10256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Wymiary i wskaźniki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Średnia liczba punktów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Uczniowie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Nauczyciele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Pracownicy niepedagogiczni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Rodzice uczniów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Średnia liczba punktów dla standardu pierwszego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7250" y="2146514"/>
            <a:ext cx="1318020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B517B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PODSUMOWANIE WYNIKÓW W STANDARDZIE DRUGIM</a:t>
            </a:r>
          </a:p>
        </p:txBody>
      </p:sp>
      <p:grpSp>
        <p:nvGrpSpPr>
          <p:cNvPr name="Group 3" id="3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7355" cy="3588206"/>
            </a:xfrm>
            <a:custGeom>
              <a:avLst/>
              <a:gdLst/>
              <a:ahLst/>
              <a:cxnLst/>
              <a:rect r="r" b="b" t="t" l="l"/>
              <a:pathLst>
                <a:path h="3588206" w="1197355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113" cy="2422361"/>
            </a:xfrm>
            <a:custGeom>
              <a:avLst/>
              <a:gdLst/>
              <a:ahLst/>
              <a:cxnLst/>
              <a:rect r="r" b="b" t="t" l="l"/>
              <a:pathLst>
                <a:path h="2422361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07086" y="4938683"/>
            <a:ext cx="4595842" cy="45958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9517" y="5131114"/>
            <a:ext cx="4210980" cy="42109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1461" lIns="31461" bIns="31461" rIns="31461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993121" y="1666875"/>
            <a:ext cx="4595842" cy="4595842"/>
            <a:chOff x="0" y="0"/>
            <a:chExt cx="6127789" cy="612778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6127789" cy="612778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17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56575" y="256575"/>
              <a:ext cx="5614639" cy="5614639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1461" lIns="31461" bIns="31461" rIns="3146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824929" y="6262717"/>
            <a:ext cx="3560155" cy="2380854"/>
          </a:xfrm>
          <a:custGeom>
            <a:avLst/>
            <a:gdLst/>
            <a:ahLst/>
            <a:cxnLst/>
            <a:rect r="r" b="b" t="t" l="l"/>
            <a:pathLst>
              <a:path h="2380854" w="3560155">
                <a:moveTo>
                  <a:pt x="0" y="0"/>
                </a:moveTo>
                <a:lnTo>
                  <a:pt x="3560155" y="0"/>
                </a:lnTo>
                <a:lnTo>
                  <a:pt x="3560155" y="2380854"/>
                </a:lnTo>
                <a:lnTo>
                  <a:pt x="0" y="2380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656978" y="2414685"/>
            <a:ext cx="2948028" cy="3100221"/>
          </a:xfrm>
          <a:custGeom>
            <a:avLst/>
            <a:gdLst/>
            <a:ahLst/>
            <a:cxnLst/>
            <a:rect r="r" b="b" t="t" l="l"/>
            <a:pathLst>
              <a:path h="3100221" w="2948028">
                <a:moveTo>
                  <a:pt x="0" y="0"/>
                </a:moveTo>
                <a:lnTo>
                  <a:pt x="2948029" y="0"/>
                </a:lnTo>
                <a:lnTo>
                  <a:pt x="2948029" y="3100221"/>
                </a:lnTo>
                <a:lnTo>
                  <a:pt x="0" y="31002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857250" y="4753087"/>
            <a:ext cx="1081506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Średnia liczba punktów w standardzie pierwszym: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7250" y="5581650"/>
            <a:ext cx="966606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3,7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7250" y="6657975"/>
            <a:ext cx="640967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priorytetowy: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7250" y="7717367"/>
            <a:ext cx="1176156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Potrzeba poprawy relacji rówieśniczych – więcej empatii i wzajemnego szacunku.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DAGp5B2y6OA</dc:identifier>
  <dcterms:modified xsi:type="dcterms:W3CDTF">2011-08-01T06:04:30Z</dcterms:modified>
  <cp:revision>1</cp:revision>
  <dc:title>Prezentacja_autoewaluacja_SZPZ</dc:title>
</cp:coreProperties>
</file>